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5" r:id="rId2"/>
    <p:sldId id="258" r:id="rId3"/>
    <p:sldId id="257" r:id="rId4"/>
    <p:sldId id="260" r:id="rId5"/>
    <p:sldId id="266" r:id="rId6"/>
    <p:sldId id="263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310"/>
    <a:srgbClr val="FFFFFF"/>
    <a:srgbClr val="AFBECA"/>
    <a:srgbClr val="A8B2BC"/>
    <a:srgbClr val="949EA7"/>
    <a:srgbClr val="E30713"/>
    <a:srgbClr val="777777"/>
    <a:srgbClr val="838383"/>
    <a:srgbClr val="B6B6B6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69" autoAdjust="0"/>
  </p:normalViewPr>
  <p:slideViewPr>
    <p:cSldViewPr snapToGrid="0">
      <p:cViewPr varScale="1">
        <p:scale>
          <a:sx n="107" d="100"/>
          <a:sy n="107" d="100"/>
        </p:scale>
        <p:origin x="11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D9E20-1438-4AD8-880A-E46321CC7CC6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0685AD-0D78-42C3-B34E-7599A6AF651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56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Слева указаны модели, которых будем использовать.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685AD-0D78-42C3-B34E-7599A6AF651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0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685AD-0D78-42C3-B34E-7599A6AF651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10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685AD-0D78-42C3-B34E-7599A6AF651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194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0685AD-0D78-42C3-B34E-7599A6AF651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42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E251CC-E157-4101-80F5-EC33B6317A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E756AF-E8ED-4AB0-A4FE-D03B9566F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E9FC2E-D53C-4BEE-B13C-012715513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313053-FC08-4E05-9385-0007200A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08946D-7157-4F59-B647-93F441B39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903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310C6-2FED-48A3-BE81-9EF9FDC6B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C029ECC-6CFB-4128-953A-CE9E4031A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0D8BD3-C302-4E7E-98F8-53227A46E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60C66E-E438-44D7-A16B-D7F53F4F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8C4CEB-92A0-456C-B633-534F736F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10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B7A2A06-00B2-474A-A708-9013FF73EA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42E3254-5039-4D0E-838A-44CA35150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5F0508-940C-4D5C-B265-11740D08A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9777F2-1F40-44FE-87F6-EF107DE9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B9E14F-BA6A-4D6D-9788-30D8AE41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779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0BE540-D725-4C44-951D-0667461C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347EDB-1027-460E-996F-1ABD96837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143E73-1339-4192-8B41-80107A24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C46641-6379-4B78-9F3A-2A70FDA2C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7634054-BF5D-43B2-BA15-A35EE4467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904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8F01D-8236-4D0F-9333-707BD4AF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7FE1CA-FEAB-42A5-8E68-DF6386517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6FA0E1-8066-4BAC-B44B-2C8A242C0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34F52DA-FBAB-427F-AFF8-D65623A4F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AB89EB-09E0-4FD8-9796-63D609853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74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7B2E21-6687-4C78-9963-6F224169D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94AD27-D358-42D5-8B20-81CA65C3ED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BA061E-7AA9-4F90-8A07-24A9F788D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6E48217-D985-4C77-B1C3-9FCF19286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603A33-B68F-41B2-9306-9BBB362C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06E4D8F-BCA6-44D2-8FEE-EEEF53D0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37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024C6-32AE-49A7-B804-013E61C1C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18E7E-C454-4875-A968-6064CF8AA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E80B83-E028-429E-9BA4-3D953A479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4684546-0548-4410-9898-C2B897097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8F15D8-4F37-4AE7-9EB6-079F3368F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2A127D9-7914-4DAA-AD97-ED88E212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5CA39ED-3099-46CF-AB58-BA2AAB18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4978571-30EE-48EC-B9EE-80EBBC637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84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2B96F-E6BD-4004-95BE-010753CE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AF719E8-3B7F-470C-ACAE-F4DA84C93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2B8EA5-8D2D-4220-BC76-647CBEC1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E5C835-7D77-4803-A133-6ED13EA3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33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98054A7-FFD7-45E6-9358-35D78EA7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9F0A90F-409D-43FF-96B8-41677FFD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CD18F28-8C25-4C8E-8938-CC726F047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66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154697-E465-49DF-8372-250DE9735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3FA69B-495C-456E-B445-31C3757E5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D8194-0FBB-4BA0-811D-E28091D16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A131CEE-0269-4541-BA7D-155C2099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610B15-7513-4233-AD20-18949BCF4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BF6333-D5F3-4B7C-8DA4-F407EF34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459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7880EA-D8D6-4993-A553-A2A23257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84C6D59-1978-4E99-BCA6-714F179BF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A16877F-B8F1-4E11-ADC1-EA2859285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19D393-5A52-4D20-83E5-5F7D4C18B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8593DE-46CE-4279-9B43-2897A00E7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B44262-A068-4454-A110-CAC30728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564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67DF6C-9A1C-4C5B-9C25-90F0D868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3A1411-EC64-46EA-89C0-B10699BFC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471E228-D4FB-43C5-840A-A673084C8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3C72C-3392-4DB7-9CFB-3FAD79C1719C}" type="datetimeFigureOut">
              <a:rPr lang="ru-RU" smtClean="0"/>
              <a:t>25.11.2021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0B1AE3-B7DD-4BA3-B038-FB7DBF26AC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8654D9-6934-4786-BDED-74CB239D0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18AEC-F5EF-4BE3-A19D-58EADF8278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06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video.ru/product-list-page?q=remington&amp;category=mashinki-dlya-strizhki-volos-143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hyperlink" Target="https://www.mvideo.ru/product-list-page?q=remington&amp;category=trimmery-14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video.ru/product-list-page?q=remington&amp;category=feny-i-fen-shhetki-4889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video.ru/product-list-page?q=remington&amp;category=vypryamiteli-volos-4895" TargetMode="Externa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mvideo.ru/product-list-page?q=remington&amp;category=elektroshhipcy-489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6FD59B-EA6C-47BE-A805-86E1A53660BC}"/>
              </a:ext>
            </a:extLst>
          </p:cNvPr>
          <p:cNvSpPr txBox="1"/>
          <p:nvPr/>
        </p:nvSpPr>
        <p:spPr>
          <a:xfrm>
            <a:off x="2096786" y="2715985"/>
            <a:ext cx="79246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Эффектная и стойкая укладка, аккуратная стрижка, роскошные локоны или идеально прямые волосы в домашних условиях? Это возможно с инновационными приборами Remington. </a:t>
            </a:r>
          </a:p>
          <a:p>
            <a:r>
              <a:rPr lang="ru-RU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Выбирай модели для профессионального ухода за собой со скидками до </a:t>
            </a:r>
            <a:r>
              <a:rPr lang="en-US" sz="1400" dirty="0">
                <a:solidFill>
                  <a:srgbClr val="333333"/>
                </a:solidFill>
                <a:latin typeface="Roboto" panose="02000000000000000000" pitchFamily="2" charset="0"/>
              </a:rPr>
              <a:t>XX</a:t>
            </a:r>
            <a:r>
              <a:rPr lang="ru-RU" sz="14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% в «М.Видео».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1F738C-6F6F-4D71-BD01-720C63ABE1C4}"/>
              </a:ext>
            </a:extLst>
          </p:cNvPr>
          <p:cNvSpPr txBox="1"/>
          <p:nvPr/>
        </p:nvSpPr>
        <p:spPr>
          <a:xfrm>
            <a:off x="2983788" y="6208079"/>
            <a:ext cx="159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Для него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05F7C-1990-4622-9096-CCF316CB67F0}"/>
              </a:ext>
            </a:extLst>
          </p:cNvPr>
          <p:cNvSpPr txBox="1"/>
          <p:nvPr/>
        </p:nvSpPr>
        <p:spPr>
          <a:xfrm>
            <a:off x="7875141" y="6214904"/>
            <a:ext cx="159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Для нее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56AA12-4F0E-4B94-96BE-0EE1AE0A34BC}"/>
              </a:ext>
            </a:extLst>
          </p:cNvPr>
          <p:cNvSpPr txBox="1"/>
          <p:nvPr/>
        </p:nvSpPr>
        <p:spPr>
          <a:xfrm>
            <a:off x="168676" y="195309"/>
            <a:ext cx="1873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ru-RU" dirty="0"/>
              <a:t>Заглавная  страница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0F656B9-6FBA-4E6E-A960-1CC1EEEE9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42"/>
          <a:stretch/>
        </p:blipFill>
        <p:spPr>
          <a:xfrm>
            <a:off x="2204506" y="4012622"/>
            <a:ext cx="3381035" cy="216280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0D1A9FF2-5900-4741-9668-B5D16D5190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2" t="1343" r="10628" b="9773"/>
          <a:stretch/>
        </p:blipFill>
        <p:spPr>
          <a:xfrm>
            <a:off x="6750055" y="4041308"/>
            <a:ext cx="3193563" cy="21341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2FB79D-E2D6-43C4-9CC0-47E8479E1E65}"/>
              </a:ext>
            </a:extLst>
          </p:cNvPr>
          <p:cNvSpPr txBox="1"/>
          <p:nvPr/>
        </p:nvSpPr>
        <p:spPr>
          <a:xfrm>
            <a:off x="168676" y="5645517"/>
            <a:ext cx="18731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 err="1">
                <a:solidFill>
                  <a:srgbClr val="00B0F0"/>
                </a:solidFill>
              </a:rPr>
              <a:t>Кликабельные</a:t>
            </a:r>
            <a:r>
              <a:rPr lang="ru-RU" sz="1100" dirty="0">
                <a:solidFill>
                  <a:srgbClr val="00B0F0"/>
                </a:solidFill>
              </a:rPr>
              <a:t> кнопки (картинка и заголовок) с переходом на странички: мужская и женская категория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5EA7DB0-8F29-4D90-8CE3-D65602444E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798" t="23740" r="12836" b="17235"/>
          <a:stretch/>
        </p:blipFill>
        <p:spPr>
          <a:xfrm>
            <a:off x="-3158434" y="369871"/>
            <a:ext cx="1447377" cy="954107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5C65A05-525E-405C-8921-14B583D67F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80" t="21612" r="12927" b="20325"/>
          <a:stretch/>
        </p:blipFill>
        <p:spPr>
          <a:xfrm>
            <a:off x="-3126322" y="2778143"/>
            <a:ext cx="1383152" cy="912745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3D47FB-902A-4571-86A9-D6E91F40B1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80" t="21612" r="13384" b="20163"/>
          <a:stretch/>
        </p:blipFill>
        <p:spPr>
          <a:xfrm>
            <a:off x="-3200110" y="1595470"/>
            <a:ext cx="1428471" cy="95410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1A8D3EE-6713-47BE-A8D1-56A62435277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798" t="21612" r="12744" b="19838"/>
          <a:stretch/>
        </p:blipFill>
        <p:spPr>
          <a:xfrm>
            <a:off x="-3797597" y="3919454"/>
            <a:ext cx="1981753" cy="12935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4FF652-7E98-4EEB-986A-856965F08A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786" y="122521"/>
            <a:ext cx="7739112" cy="2142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4696BB2-1746-40C7-A8B7-E4F7FECB8A9E}"/>
              </a:ext>
            </a:extLst>
          </p:cNvPr>
          <p:cNvSpPr txBox="1"/>
          <p:nvPr/>
        </p:nvSpPr>
        <p:spPr>
          <a:xfrm>
            <a:off x="168676" y="2948442"/>
            <a:ext cx="1873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solidFill>
                  <a:srgbClr val="00B0F0"/>
                </a:solidFill>
              </a:rPr>
              <a:t>Шрифт </a:t>
            </a:r>
            <a:r>
              <a:rPr lang="en-US" sz="1100" dirty="0">
                <a:solidFill>
                  <a:srgbClr val="00B0F0"/>
                </a:solidFill>
              </a:rPr>
              <a:t>Roboto</a:t>
            </a:r>
            <a:endParaRPr lang="ru-RU" sz="1100" dirty="0">
              <a:solidFill>
                <a:srgbClr val="00B0F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C729C-740D-4CB3-B5E8-5140AF1973F3}"/>
              </a:ext>
            </a:extLst>
          </p:cNvPr>
          <p:cNvSpPr txBox="1"/>
          <p:nvPr/>
        </p:nvSpPr>
        <p:spPr>
          <a:xfrm>
            <a:off x="10245005" y="710835"/>
            <a:ext cx="18731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REM_BANNER_01-2_1228x340</a:t>
            </a:r>
            <a:endParaRPr lang="ru-RU" sz="1100" dirty="0">
              <a:solidFill>
                <a:srgbClr val="00B0F0"/>
              </a:solidFill>
            </a:endParaRPr>
          </a:p>
          <a:p>
            <a:r>
              <a:rPr lang="ru-RU" sz="1100" dirty="0">
                <a:solidFill>
                  <a:srgbClr val="00B0F0"/>
                </a:solidFill>
              </a:rPr>
              <a:t>Для Моб.: </a:t>
            </a:r>
            <a:r>
              <a:rPr lang="en-US" sz="1100" dirty="0">
                <a:solidFill>
                  <a:srgbClr val="00B0F0"/>
                </a:solidFill>
              </a:rPr>
              <a:t>REM_BANNER_MOB_01_320x208</a:t>
            </a:r>
            <a:endParaRPr lang="ru-RU" sz="1100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02ED02-66AC-4562-9F0C-08FB9897DCE0}"/>
              </a:ext>
            </a:extLst>
          </p:cNvPr>
          <p:cNvSpPr txBox="1"/>
          <p:nvPr/>
        </p:nvSpPr>
        <p:spPr>
          <a:xfrm>
            <a:off x="10171538" y="4041308"/>
            <a:ext cx="1873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REM_BANNER_03_546x424</a:t>
            </a:r>
            <a:endParaRPr lang="ru-RU" sz="1100" dirty="0">
              <a:solidFill>
                <a:srgbClr val="00B0F0"/>
              </a:solidFill>
            </a:endParaRPr>
          </a:p>
          <a:p>
            <a:r>
              <a:rPr lang="ru-RU" sz="1100" dirty="0">
                <a:solidFill>
                  <a:srgbClr val="00B0F0"/>
                </a:solidFill>
              </a:rPr>
              <a:t>Для Моб.: </a:t>
            </a:r>
            <a:r>
              <a:rPr lang="en-US" sz="1100" dirty="0">
                <a:solidFill>
                  <a:srgbClr val="00B0F0"/>
                </a:solidFill>
              </a:rPr>
              <a:t>REM_BANNER_MOB_03_320x208</a:t>
            </a:r>
            <a:endParaRPr lang="ru-RU" sz="1100" dirty="0">
              <a:solidFill>
                <a:srgbClr val="00B0F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74C6C3-3569-4751-92EB-0D26B1857392}"/>
              </a:ext>
            </a:extLst>
          </p:cNvPr>
          <p:cNvSpPr txBox="1"/>
          <p:nvPr/>
        </p:nvSpPr>
        <p:spPr>
          <a:xfrm>
            <a:off x="249997" y="4231377"/>
            <a:ext cx="18731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REM_BANNER_02_546x424</a:t>
            </a:r>
            <a:endParaRPr lang="ru-RU" sz="1100" dirty="0">
              <a:solidFill>
                <a:srgbClr val="00B0F0"/>
              </a:solidFill>
            </a:endParaRPr>
          </a:p>
          <a:p>
            <a:r>
              <a:rPr lang="ru-RU" sz="1100" dirty="0">
                <a:solidFill>
                  <a:srgbClr val="00B0F0"/>
                </a:solidFill>
              </a:rPr>
              <a:t>Для Моб.: </a:t>
            </a:r>
            <a:r>
              <a:rPr lang="en-US" sz="1100" dirty="0">
                <a:solidFill>
                  <a:srgbClr val="00B0F0"/>
                </a:solidFill>
              </a:rPr>
              <a:t>REM_BANNER_MOB_02_320x208</a:t>
            </a:r>
            <a:endParaRPr lang="ru-RU" sz="11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8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7C7BBA-FD0C-496F-AB37-5F33B1F6B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6"/>
          <a:stretch/>
        </p:blipFill>
        <p:spPr>
          <a:xfrm>
            <a:off x="4043503" y="1905703"/>
            <a:ext cx="1871250" cy="26744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6C5CF75-AAB5-4042-80E1-EFF9A0B46473}"/>
              </a:ext>
            </a:extLst>
          </p:cNvPr>
          <p:cNvSpPr/>
          <p:nvPr/>
        </p:nvSpPr>
        <p:spPr>
          <a:xfrm>
            <a:off x="3953521" y="4759648"/>
            <a:ext cx="2614537" cy="34433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u="sng" dirty="0">
                <a:solidFill>
                  <a:schemeClr val="tx1"/>
                </a:solidFill>
              </a:rPr>
              <a:t>Все машинки для стрижки </a:t>
            </a:r>
            <a:r>
              <a:rPr lang="en-US" sz="1100" b="1" u="sng" dirty="0">
                <a:solidFill>
                  <a:schemeClr val="tx1"/>
                </a:solidFill>
              </a:rPr>
              <a:t>Remington</a:t>
            </a:r>
            <a:endParaRPr lang="ru-RU" sz="1100" b="1" u="sng" dirty="0">
              <a:solidFill>
                <a:schemeClr val="tx1"/>
              </a:solidFill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833D7AA-3920-4387-8059-E275BE6124BD}"/>
              </a:ext>
            </a:extLst>
          </p:cNvPr>
          <p:cNvCxnSpPr/>
          <p:nvPr/>
        </p:nvCxnSpPr>
        <p:spPr>
          <a:xfrm>
            <a:off x="3423498" y="4925850"/>
            <a:ext cx="390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1688E38-B120-405B-87C9-EC513C18DEC6}"/>
              </a:ext>
            </a:extLst>
          </p:cNvPr>
          <p:cNvSpPr txBox="1"/>
          <p:nvPr/>
        </p:nvSpPr>
        <p:spPr>
          <a:xfrm>
            <a:off x="720898" y="4667721"/>
            <a:ext cx="35333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Кнопка с переходом на </a:t>
            </a:r>
            <a:r>
              <a:rPr lang="ru-RU" sz="900" dirty="0">
                <a:solidFill>
                  <a:schemeClr val="tx1"/>
                </a:solidFill>
              </a:rPr>
              <a:t>все машинки для стрижки </a:t>
            </a:r>
            <a:r>
              <a:rPr lang="en-US" sz="900" dirty="0">
                <a:solidFill>
                  <a:schemeClr val="tx1"/>
                </a:solidFill>
              </a:rPr>
              <a:t>Remington</a:t>
            </a:r>
            <a:r>
              <a:rPr lang="ru-RU" sz="900" dirty="0">
                <a:solidFill>
                  <a:schemeClr val="tx1"/>
                </a:solidFill>
              </a:rPr>
              <a:t> </a:t>
            </a:r>
            <a:endParaRPr lang="ru-RU" sz="90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DFE5C91-0213-4423-B92E-B5EA2ECBB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16"/>
          <a:stretch/>
        </p:blipFill>
        <p:spPr>
          <a:xfrm>
            <a:off x="6190814" y="1903446"/>
            <a:ext cx="1871250" cy="26744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74FE6F7-E908-4790-8368-837703FF3773}"/>
              </a:ext>
            </a:extLst>
          </p:cNvPr>
          <p:cNvSpPr txBox="1"/>
          <p:nvPr/>
        </p:nvSpPr>
        <p:spPr>
          <a:xfrm>
            <a:off x="531329" y="4898553"/>
            <a:ext cx="29199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00" dirty="0">
                <a:hlinkClick r:id="rId3"/>
              </a:rPr>
              <a:t>https://www.mvideo.ru/product-list-page?q=remington&amp;category=mashinki-dlya-strizhki-volos-143</a:t>
            </a:r>
            <a:endParaRPr lang="en-US" sz="1000" dirty="0"/>
          </a:p>
          <a:p>
            <a:endParaRPr lang="ru-RU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67C6BB-6B1E-456F-A3DC-B4A28F7206BA}"/>
              </a:ext>
            </a:extLst>
          </p:cNvPr>
          <p:cNvSpPr txBox="1"/>
          <p:nvPr/>
        </p:nvSpPr>
        <p:spPr>
          <a:xfrm>
            <a:off x="168676" y="195309"/>
            <a:ext cx="187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/>
              <a:t>страничка</a:t>
            </a:r>
            <a:r>
              <a:rPr lang="en-US" dirty="0"/>
              <a:t> </a:t>
            </a:r>
            <a:r>
              <a:rPr lang="ru-RU" dirty="0"/>
              <a:t>Мужская категория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46FC631E-991C-439A-B4B2-0021DFA8C8DF}"/>
              </a:ext>
            </a:extLst>
          </p:cNvPr>
          <p:cNvSpPr/>
          <p:nvPr/>
        </p:nvSpPr>
        <p:spPr>
          <a:xfrm>
            <a:off x="9766318" y="2149030"/>
            <a:ext cx="1341949" cy="143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Это ПРИМЕР, список товаров слева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8C37EFFC-8748-4BE2-8705-D1C01C24E201}"/>
              </a:ext>
            </a:extLst>
          </p:cNvPr>
          <p:cNvGrpSpPr/>
          <p:nvPr/>
        </p:nvGrpSpPr>
        <p:grpSpPr>
          <a:xfrm>
            <a:off x="3953521" y="661144"/>
            <a:ext cx="5421876" cy="1276766"/>
            <a:chOff x="3953521" y="661144"/>
            <a:chExt cx="5421876" cy="1276766"/>
          </a:xfrm>
        </p:grpSpPr>
        <p:pic>
          <p:nvPicPr>
            <p:cNvPr id="37" name="Рисунок 36" descr="Изображение выглядит как человек, мужчина, стоит, проигрыватель&#10;&#10;Автоматически созданное описание">
              <a:extLst>
                <a:ext uri="{FF2B5EF4-FFF2-40B4-BE49-F238E27FC236}">
                  <a16:creationId xmlns:a16="http://schemas.microsoft.com/office/drawing/2014/main" id="{0E6E4806-0EFF-413B-8924-A83D07E81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7" t="6974" r="23894" b="29295"/>
            <a:stretch/>
          </p:blipFill>
          <p:spPr>
            <a:xfrm>
              <a:off x="4560286" y="661144"/>
              <a:ext cx="1854148" cy="1276766"/>
            </a:xfrm>
            <a:prstGeom prst="rect">
              <a:avLst/>
            </a:prstGeom>
          </p:spPr>
        </p:pic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B9F2CC7D-F7DE-4D0E-9B98-DA533E1BA30E}"/>
                </a:ext>
              </a:extLst>
            </p:cNvPr>
            <p:cNvSpPr/>
            <p:nvPr/>
          </p:nvSpPr>
          <p:spPr>
            <a:xfrm>
              <a:off x="6138987" y="661657"/>
              <a:ext cx="3236410" cy="1273260"/>
            </a:xfrm>
            <a:prstGeom prst="rect">
              <a:avLst/>
            </a:prstGeom>
            <a:solidFill>
              <a:srgbClr val="777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ED0F1E-6E4C-40A0-9A5D-74ED0A56CC59}"/>
                </a:ext>
              </a:extLst>
            </p:cNvPr>
            <p:cNvSpPr txBox="1"/>
            <p:nvPr/>
          </p:nvSpPr>
          <p:spPr>
            <a:xfrm>
              <a:off x="6857344" y="1014419"/>
              <a:ext cx="2518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МАШИНКИ ДЛЯ СТРИЖКИ</a:t>
              </a:r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0B0DB0F3-49B7-4FDB-BA3A-C55680B461CB}"/>
                </a:ext>
              </a:extLst>
            </p:cNvPr>
            <p:cNvSpPr/>
            <p:nvPr/>
          </p:nvSpPr>
          <p:spPr>
            <a:xfrm>
              <a:off x="3953521" y="661144"/>
              <a:ext cx="718275" cy="1276766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537EEBA-08DF-425A-890B-CC8182627BEB}"/>
              </a:ext>
            </a:extLst>
          </p:cNvPr>
          <p:cNvSpPr/>
          <p:nvPr/>
        </p:nvSpPr>
        <p:spPr>
          <a:xfrm>
            <a:off x="1138287" y="1330947"/>
            <a:ext cx="2613244" cy="3323405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ru-RU" sz="1400" dirty="0">
                <a:solidFill>
                  <a:srgbClr val="FF0000"/>
                </a:solidFill>
              </a:rPr>
              <a:t>Добавить список продуктов для листинга:</a:t>
            </a:r>
          </a:p>
          <a:p>
            <a:pPr algn="ctr"/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Порядок </a:t>
            </a:r>
            <a:r>
              <a:rPr lang="ru-RU" sz="1400" dirty="0">
                <a:solidFill>
                  <a:schemeClr val="tx1"/>
                </a:solidFill>
              </a:rPr>
              <a:t>такой:</a:t>
            </a:r>
          </a:p>
          <a:p>
            <a:r>
              <a:rPr lang="ru-RU" sz="1400" b="1" dirty="0">
                <a:solidFill>
                  <a:schemeClr val="tx1"/>
                </a:solidFill>
              </a:rPr>
              <a:t>Ряд </a:t>
            </a:r>
            <a:r>
              <a:rPr lang="en-US" sz="1400" b="1" dirty="0">
                <a:solidFill>
                  <a:schemeClr val="tx1"/>
                </a:solidFill>
              </a:rPr>
              <a:t>1 </a:t>
            </a:r>
            <a:r>
              <a:rPr lang="en-US" sz="1400" dirty="0">
                <a:solidFill>
                  <a:schemeClr val="tx1"/>
                </a:solidFill>
              </a:rPr>
              <a:t>HC</a:t>
            </a:r>
            <a:r>
              <a:rPr lang="ru-RU" sz="1400" dirty="0">
                <a:solidFill>
                  <a:schemeClr val="tx1"/>
                </a:solidFill>
              </a:rPr>
              <a:t>5150 – </a:t>
            </a:r>
            <a:r>
              <a:rPr lang="en-US" sz="1400" dirty="0">
                <a:solidFill>
                  <a:schemeClr val="tx1"/>
                </a:solidFill>
              </a:rPr>
              <a:t>HC</a:t>
            </a:r>
            <a:r>
              <a:rPr lang="ru-RU" sz="1400" dirty="0">
                <a:solidFill>
                  <a:schemeClr val="tx1"/>
                </a:solidFill>
              </a:rPr>
              <a:t>5156 – </a:t>
            </a:r>
            <a:r>
              <a:rPr lang="en-US" sz="1400" dirty="0">
                <a:solidFill>
                  <a:schemeClr val="tx1"/>
                </a:solidFill>
              </a:rPr>
              <a:t>HC</a:t>
            </a:r>
            <a:r>
              <a:rPr lang="ru-RU" sz="1400" dirty="0">
                <a:solidFill>
                  <a:schemeClr val="tx1"/>
                </a:solidFill>
              </a:rPr>
              <a:t>5018 – </a:t>
            </a:r>
            <a:r>
              <a:rPr lang="en-US" sz="1400" dirty="0">
                <a:solidFill>
                  <a:schemeClr val="tx1"/>
                </a:solidFill>
              </a:rPr>
              <a:t>HC</a:t>
            </a:r>
            <a:r>
              <a:rPr lang="ru-RU" sz="1400" dirty="0">
                <a:solidFill>
                  <a:schemeClr val="tx1"/>
                </a:solidFill>
              </a:rPr>
              <a:t>7170 – </a:t>
            </a:r>
            <a:r>
              <a:rPr lang="en-US" sz="1400" dirty="0">
                <a:solidFill>
                  <a:schemeClr val="tx1"/>
                </a:solidFill>
              </a:rPr>
              <a:t>HC</a:t>
            </a:r>
            <a:r>
              <a:rPr lang="ru-RU" sz="1400" dirty="0">
                <a:solidFill>
                  <a:schemeClr val="tx1"/>
                </a:solidFill>
              </a:rPr>
              <a:t>7130</a:t>
            </a:r>
          </a:p>
          <a:p>
            <a:r>
              <a:rPr lang="ru-RU" sz="1400" dirty="0">
                <a:solidFill>
                  <a:schemeClr val="tx1"/>
                </a:solidFill>
              </a:rPr>
              <a:t>В мобильной версии по 2 товара в ряду.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ru-RU" sz="1400" dirty="0">
                <a:solidFill>
                  <a:srgbClr val="FF0000"/>
                </a:solidFill>
                <a:highlight>
                  <a:srgbClr val="FFFF00"/>
                </a:highlight>
              </a:rPr>
              <a:t>Оформление как у МВИДЕО, но кнопку «в корзину» переименовать «в купить» и при нажатии переход на страничку товара. Список страничек в отдельном </a:t>
            </a:r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EXCEL-</a:t>
            </a:r>
            <a:r>
              <a:rPr lang="ru-RU" sz="1400" dirty="0">
                <a:solidFill>
                  <a:srgbClr val="FF0000"/>
                </a:solidFill>
                <a:highlight>
                  <a:srgbClr val="FFFF00"/>
                </a:highlight>
              </a:rPr>
              <a:t>файле.</a:t>
            </a:r>
          </a:p>
          <a:p>
            <a:endParaRPr lang="ru-RU" sz="1400" dirty="0">
              <a:solidFill>
                <a:schemeClr val="tx1"/>
              </a:solidFill>
            </a:endParaRPr>
          </a:p>
          <a:p>
            <a:pPr algn="ctr"/>
            <a:endParaRPr lang="ru-RU" sz="1400" dirty="0">
              <a:solidFill>
                <a:srgbClr val="FF0000"/>
              </a:solidFill>
            </a:endParaRPr>
          </a:p>
          <a:p>
            <a:pPr algn="ctr"/>
            <a:endParaRPr lang="ru-RU" sz="1400" dirty="0">
              <a:solidFill>
                <a:srgbClr val="FF0000"/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271" y="1934917"/>
            <a:ext cx="1000125" cy="2552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23ABACB-5BB0-4FA6-B1E4-6F0AB5FD8425}"/>
              </a:ext>
            </a:extLst>
          </p:cNvPr>
          <p:cNvSpPr txBox="1"/>
          <p:nvPr/>
        </p:nvSpPr>
        <p:spPr>
          <a:xfrm>
            <a:off x="9583829" y="722031"/>
            <a:ext cx="18731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REM_BANNER_04_MEN_1228x340</a:t>
            </a:r>
            <a:endParaRPr lang="ru-RU" sz="1100" dirty="0">
              <a:solidFill>
                <a:srgbClr val="00B0F0"/>
              </a:solidFill>
            </a:endParaRPr>
          </a:p>
          <a:p>
            <a:r>
              <a:rPr lang="ru-RU" sz="1100" dirty="0">
                <a:solidFill>
                  <a:srgbClr val="00B0F0"/>
                </a:solidFill>
              </a:rPr>
              <a:t>Для Моб.: </a:t>
            </a:r>
            <a:r>
              <a:rPr lang="en-US" sz="1100" dirty="0">
                <a:solidFill>
                  <a:srgbClr val="00B0F0"/>
                </a:solidFill>
              </a:rPr>
              <a:t>REM_BANNER_MOB_04_320x208</a:t>
            </a:r>
            <a:endParaRPr lang="ru-RU" sz="11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96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03B240-3CF5-4F6B-B3AE-1D990FA81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79" y="1690873"/>
            <a:ext cx="3319171" cy="21074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7CD2B4-F83D-474E-95CB-3973B15AA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43"/>
          <a:stretch/>
        </p:blipFill>
        <p:spPr>
          <a:xfrm>
            <a:off x="7262798" y="1671078"/>
            <a:ext cx="2152713" cy="2107404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C580D82-4B91-4300-B063-BE4E823FB427}"/>
              </a:ext>
            </a:extLst>
          </p:cNvPr>
          <p:cNvSpPr/>
          <p:nvPr/>
        </p:nvSpPr>
        <p:spPr>
          <a:xfrm>
            <a:off x="9789179" y="2179343"/>
            <a:ext cx="1674688" cy="1034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Это ПРИМЕР, список товаров слева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718872B-0346-4972-8BA2-513D09C3EBC1}"/>
              </a:ext>
            </a:extLst>
          </p:cNvPr>
          <p:cNvSpPr/>
          <p:nvPr/>
        </p:nvSpPr>
        <p:spPr>
          <a:xfrm>
            <a:off x="3794779" y="6227246"/>
            <a:ext cx="1893362" cy="32114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u="sng" dirty="0">
                <a:solidFill>
                  <a:schemeClr val="tx1"/>
                </a:solidFill>
              </a:rPr>
              <a:t>Все триммеры </a:t>
            </a:r>
            <a:r>
              <a:rPr lang="en-US" sz="1100" b="1" u="sng" dirty="0">
                <a:solidFill>
                  <a:schemeClr val="tx1"/>
                </a:solidFill>
              </a:rPr>
              <a:t>Remington</a:t>
            </a:r>
            <a:endParaRPr lang="ru-RU" sz="1100" b="1" u="sng" dirty="0">
              <a:solidFill>
                <a:schemeClr val="tx1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8F6DFF2E-B816-4A7C-AFEA-AF9A9D2B1982}"/>
              </a:ext>
            </a:extLst>
          </p:cNvPr>
          <p:cNvCxnSpPr/>
          <p:nvPr/>
        </p:nvCxnSpPr>
        <p:spPr>
          <a:xfrm>
            <a:off x="3311371" y="6430695"/>
            <a:ext cx="390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8AF856D-20B1-4ED9-A6A3-ED8764409E78}"/>
              </a:ext>
            </a:extLst>
          </p:cNvPr>
          <p:cNvSpPr txBox="1"/>
          <p:nvPr/>
        </p:nvSpPr>
        <p:spPr>
          <a:xfrm>
            <a:off x="514903" y="4837397"/>
            <a:ext cx="246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/>
              <a:t>Кнопка с переходом на все триммеры </a:t>
            </a:r>
            <a:r>
              <a:rPr lang="en-US" sz="900" dirty="0"/>
              <a:t>Remington</a:t>
            </a:r>
            <a:endParaRPr lang="ru-RU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7A3E96-44C1-4114-B318-F1408706A068}"/>
              </a:ext>
            </a:extLst>
          </p:cNvPr>
          <p:cNvSpPr txBox="1"/>
          <p:nvPr/>
        </p:nvSpPr>
        <p:spPr>
          <a:xfrm>
            <a:off x="168676" y="195309"/>
            <a:ext cx="187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</a:t>
            </a:r>
            <a:r>
              <a:rPr lang="en-US" dirty="0"/>
              <a:t> </a:t>
            </a:r>
            <a:r>
              <a:rPr lang="ru-RU" dirty="0"/>
              <a:t>страничка</a:t>
            </a:r>
            <a:r>
              <a:rPr lang="en-US" dirty="0"/>
              <a:t> </a:t>
            </a:r>
            <a:r>
              <a:rPr lang="ru-RU" dirty="0"/>
              <a:t>Мужская категория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E9E940-3665-4041-BBE9-B3A0FBB62F72}"/>
              </a:ext>
            </a:extLst>
          </p:cNvPr>
          <p:cNvSpPr txBox="1"/>
          <p:nvPr/>
        </p:nvSpPr>
        <p:spPr>
          <a:xfrm>
            <a:off x="533234" y="6259519"/>
            <a:ext cx="343787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hlinkClick r:id="rId4"/>
              </a:rPr>
              <a:t>https://www.mvideo.ru/product-list-page?q=remington&amp;category=trimmery-142</a:t>
            </a:r>
            <a:endParaRPr lang="en-US" sz="1100" dirty="0"/>
          </a:p>
          <a:p>
            <a:endParaRPr lang="ru-RU" sz="11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C9E2634-F6A8-43A9-B6A9-221B82A65858}"/>
              </a:ext>
            </a:extLst>
          </p:cNvPr>
          <p:cNvSpPr/>
          <p:nvPr/>
        </p:nvSpPr>
        <p:spPr>
          <a:xfrm>
            <a:off x="604326" y="1921811"/>
            <a:ext cx="2374132" cy="2874053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ru-RU" sz="1400" dirty="0">
                <a:solidFill>
                  <a:srgbClr val="FF0000"/>
                </a:solidFill>
              </a:rPr>
              <a:t>Добавить список продуктов для листинга:</a:t>
            </a:r>
          </a:p>
          <a:p>
            <a:r>
              <a:rPr lang="ru-RU" sz="1400" b="1" dirty="0">
                <a:solidFill>
                  <a:schemeClr val="tx1"/>
                </a:solidFill>
              </a:rPr>
              <a:t>Ряд 1 </a:t>
            </a:r>
            <a:r>
              <a:rPr lang="en-US" sz="1400" dirty="0">
                <a:solidFill>
                  <a:schemeClr val="tx1"/>
                </a:solidFill>
              </a:rPr>
              <a:t>PG</a:t>
            </a:r>
            <a:r>
              <a:rPr lang="ru-RU" sz="1400" dirty="0">
                <a:solidFill>
                  <a:schemeClr val="tx1"/>
                </a:solidFill>
              </a:rPr>
              <a:t>4000 - </a:t>
            </a:r>
            <a:r>
              <a:rPr lang="en-US" sz="1400" dirty="0">
                <a:solidFill>
                  <a:schemeClr val="tx1"/>
                </a:solidFill>
              </a:rPr>
              <a:t>PG</a:t>
            </a:r>
            <a:r>
              <a:rPr lang="ru-RU" sz="1400" dirty="0">
                <a:solidFill>
                  <a:schemeClr val="tx1"/>
                </a:solidFill>
              </a:rPr>
              <a:t>6030 – </a:t>
            </a:r>
            <a:r>
              <a:rPr lang="en-US" sz="1400" dirty="0">
                <a:solidFill>
                  <a:schemeClr val="tx1"/>
                </a:solidFill>
              </a:rPr>
              <a:t>PG</a:t>
            </a:r>
            <a:r>
              <a:rPr lang="ru-RU" sz="1400" dirty="0">
                <a:solidFill>
                  <a:schemeClr val="tx1"/>
                </a:solidFill>
              </a:rPr>
              <a:t>6150</a:t>
            </a:r>
            <a:r>
              <a:rPr lang="en-US" sz="1400" dirty="0">
                <a:solidFill>
                  <a:schemeClr val="tx1"/>
                </a:solidFill>
              </a:rPr>
              <a:t> -MB</a:t>
            </a:r>
            <a:r>
              <a:rPr lang="ru-RU" sz="1400" dirty="0">
                <a:solidFill>
                  <a:schemeClr val="tx1"/>
                </a:solidFill>
              </a:rPr>
              <a:t>5000 – </a:t>
            </a:r>
            <a:r>
              <a:rPr lang="en-US" sz="1400" dirty="0">
                <a:solidFill>
                  <a:schemeClr val="tx1"/>
                </a:solidFill>
              </a:rPr>
              <a:t>MB</a:t>
            </a:r>
            <a:r>
              <a:rPr lang="ru-RU" sz="1400" dirty="0">
                <a:solidFill>
                  <a:schemeClr val="tx1"/>
                </a:solidFill>
              </a:rPr>
              <a:t>3000 </a:t>
            </a:r>
            <a:r>
              <a:rPr lang="ru-RU" sz="1400" b="1" dirty="0">
                <a:solidFill>
                  <a:schemeClr val="tx1"/>
                </a:solidFill>
              </a:rPr>
              <a:t>Ряд 2 </a:t>
            </a:r>
            <a:r>
              <a:rPr lang="en-US" sz="1400" dirty="0">
                <a:solidFill>
                  <a:schemeClr val="tx1"/>
                </a:solidFill>
              </a:rPr>
              <a:t>MB</a:t>
            </a:r>
            <a:r>
              <a:rPr lang="ru-RU" sz="1400" dirty="0">
                <a:solidFill>
                  <a:schemeClr val="tx1"/>
                </a:solidFill>
              </a:rPr>
              <a:t>4131 – </a:t>
            </a:r>
            <a:r>
              <a:rPr lang="en-US" sz="1400" dirty="0">
                <a:solidFill>
                  <a:schemeClr val="tx1"/>
                </a:solidFill>
              </a:rPr>
              <a:t>MB</a:t>
            </a:r>
            <a:r>
              <a:rPr lang="ru-RU" sz="1400" dirty="0">
                <a:solidFill>
                  <a:schemeClr val="tx1"/>
                </a:solidFill>
              </a:rPr>
              <a:t>350</a:t>
            </a:r>
            <a:r>
              <a:rPr lang="en-US" sz="1400" dirty="0">
                <a:solidFill>
                  <a:schemeClr val="tx1"/>
                </a:solidFill>
              </a:rPr>
              <a:t>L</a:t>
            </a:r>
            <a:r>
              <a:rPr lang="ru-RU" sz="1400" dirty="0">
                <a:solidFill>
                  <a:schemeClr val="tx1"/>
                </a:solidFill>
              </a:rPr>
              <a:t> - </a:t>
            </a:r>
            <a:r>
              <a:rPr lang="en-US" sz="1400" dirty="0">
                <a:solidFill>
                  <a:schemeClr val="tx1"/>
                </a:solidFill>
              </a:rPr>
              <a:t>MB</a:t>
            </a:r>
            <a:r>
              <a:rPr lang="ru-RU" sz="1400" dirty="0">
                <a:solidFill>
                  <a:schemeClr val="tx1"/>
                </a:solidFill>
              </a:rPr>
              <a:t>4120 - </a:t>
            </a:r>
            <a:r>
              <a:rPr lang="en-US" sz="1400" dirty="0">
                <a:solidFill>
                  <a:schemeClr val="tx1"/>
                </a:solidFill>
              </a:rPr>
              <a:t>NE3850 - NE3150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ru-RU" sz="1400" dirty="0">
                <a:solidFill>
                  <a:schemeClr val="tx1"/>
                </a:solidFill>
              </a:rPr>
              <a:t>В мобильной версии по 2 товара в ряду</a:t>
            </a:r>
          </a:p>
          <a:p>
            <a:pPr algn="ctr"/>
            <a:endParaRPr lang="ru-RU" sz="1400" dirty="0">
              <a:solidFill>
                <a:srgbClr val="FF0000"/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55B2FF0-27E4-4318-856D-21903E63DB93}"/>
              </a:ext>
            </a:extLst>
          </p:cNvPr>
          <p:cNvGrpSpPr/>
          <p:nvPr/>
        </p:nvGrpSpPr>
        <p:grpSpPr>
          <a:xfrm>
            <a:off x="3701988" y="272639"/>
            <a:ext cx="5713523" cy="1475769"/>
            <a:chOff x="3701988" y="272639"/>
            <a:chExt cx="5713523" cy="1475769"/>
          </a:xfrm>
        </p:grpSpPr>
        <p:pic>
          <p:nvPicPr>
            <p:cNvPr id="21" name="Рисунок 20" descr="Изображение выглядит как человек, мужчина, микрофон&#10;&#10;Автоматически созданное описание">
              <a:extLst>
                <a:ext uri="{FF2B5EF4-FFF2-40B4-BE49-F238E27FC236}">
                  <a16:creationId xmlns:a16="http://schemas.microsoft.com/office/drawing/2014/main" id="{6B095335-A7CB-4612-B27A-5CD10768D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5" b="29681"/>
            <a:stretch/>
          </p:blipFill>
          <p:spPr>
            <a:xfrm>
              <a:off x="6352949" y="272813"/>
              <a:ext cx="3062562" cy="1475595"/>
            </a:xfrm>
            <a:prstGeom prst="rect">
              <a:avLst/>
            </a:prstGeom>
          </p:spPr>
        </p:pic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02BFE44A-6493-4946-A6F1-A8C5BD0173D9}"/>
                </a:ext>
              </a:extLst>
            </p:cNvPr>
            <p:cNvSpPr/>
            <p:nvPr/>
          </p:nvSpPr>
          <p:spPr>
            <a:xfrm>
              <a:off x="3701988" y="272639"/>
              <a:ext cx="2799173" cy="1475769"/>
            </a:xfrm>
            <a:prstGeom prst="rect">
              <a:avLst/>
            </a:prstGeom>
            <a:solidFill>
              <a:srgbClr val="AFBE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82E453-437A-4747-95B8-5ADA20343EA5}"/>
                </a:ext>
              </a:extLst>
            </p:cNvPr>
            <p:cNvSpPr txBox="1"/>
            <p:nvPr/>
          </p:nvSpPr>
          <p:spPr>
            <a:xfrm>
              <a:off x="4423677" y="837274"/>
              <a:ext cx="251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ТРИММЕРЫ</a:t>
              </a:r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9F4696D-7CA6-4177-983C-59E54A0DC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79" y="3850345"/>
            <a:ext cx="3319171" cy="210740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14C53BA-A3F0-49EF-AC79-043982685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43"/>
          <a:stretch/>
        </p:blipFill>
        <p:spPr>
          <a:xfrm>
            <a:off x="7262798" y="3830550"/>
            <a:ext cx="2152713" cy="21074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9F79C4-627C-4D87-B6AC-A50C7082C5C5}"/>
              </a:ext>
            </a:extLst>
          </p:cNvPr>
          <p:cNvSpPr txBox="1"/>
          <p:nvPr/>
        </p:nvSpPr>
        <p:spPr>
          <a:xfrm>
            <a:off x="9689929" y="541163"/>
            <a:ext cx="18731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B0F0"/>
                </a:solidFill>
              </a:rPr>
              <a:t>REM_BANNER_05_MEN_1228x340</a:t>
            </a:r>
            <a:endParaRPr lang="ru-RU" sz="1100" dirty="0">
              <a:solidFill>
                <a:srgbClr val="00B0F0"/>
              </a:solidFill>
            </a:endParaRPr>
          </a:p>
          <a:p>
            <a:r>
              <a:rPr lang="ru-RU" sz="1100" dirty="0">
                <a:solidFill>
                  <a:srgbClr val="00B0F0"/>
                </a:solidFill>
              </a:rPr>
              <a:t>Для Моб.: </a:t>
            </a:r>
            <a:r>
              <a:rPr lang="en-US" sz="1100" dirty="0">
                <a:solidFill>
                  <a:srgbClr val="00B0F0"/>
                </a:solidFill>
              </a:rPr>
              <a:t>REM_BANNER_MOB_0</a:t>
            </a:r>
            <a:r>
              <a:rPr lang="ru-RU" sz="1100" dirty="0">
                <a:solidFill>
                  <a:srgbClr val="00B0F0"/>
                </a:solidFill>
              </a:rPr>
              <a:t>5</a:t>
            </a:r>
            <a:r>
              <a:rPr lang="en-US" sz="1100" dirty="0">
                <a:solidFill>
                  <a:srgbClr val="00B0F0"/>
                </a:solidFill>
              </a:rPr>
              <a:t>_320x208</a:t>
            </a:r>
            <a:endParaRPr lang="ru-RU" sz="11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943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1A099A-8807-496D-9761-9BA8224D113E}"/>
              </a:ext>
            </a:extLst>
          </p:cNvPr>
          <p:cNvSpPr txBox="1"/>
          <p:nvPr/>
        </p:nvSpPr>
        <p:spPr>
          <a:xfrm>
            <a:off x="168676" y="195309"/>
            <a:ext cx="187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 страничка</a:t>
            </a:r>
          </a:p>
          <a:p>
            <a:r>
              <a:rPr lang="ru-RU" dirty="0"/>
              <a:t>Женская категория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94EA23-922B-403F-A295-266111CB8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44" y="1443374"/>
            <a:ext cx="6558112" cy="2383388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928773-E0B4-400B-B1DA-E8F7848C115B}"/>
              </a:ext>
            </a:extLst>
          </p:cNvPr>
          <p:cNvSpPr/>
          <p:nvPr/>
        </p:nvSpPr>
        <p:spPr>
          <a:xfrm>
            <a:off x="510139" y="1673091"/>
            <a:ext cx="2374132" cy="3986564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ru-RU" sz="1400" dirty="0">
                <a:solidFill>
                  <a:srgbClr val="FF0000"/>
                </a:solidFill>
              </a:rPr>
              <a:t>Добавить список продуктов для листинга:</a:t>
            </a:r>
          </a:p>
          <a:p>
            <a:pPr algn="ctr"/>
            <a:endParaRPr lang="ru-RU" sz="1400" dirty="0">
              <a:solidFill>
                <a:srgbClr val="FF0000"/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 </a:t>
            </a:r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пять продуктов в ряд, далее смещение на следующую строку. </a:t>
            </a:r>
          </a:p>
          <a:p>
            <a:pPr algn="ctr"/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Порядок </a:t>
            </a:r>
            <a:r>
              <a:rPr lang="ru-RU" sz="1400" dirty="0">
                <a:solidFill>
                  <a:schemeClr val="tx1"/>
                </a:solidFill>
              </a:rPr>
              <a:t>такой:</a:t>
            </a:r>
          </a:p>
          <a:p>
            <a:r>
              <a:rPr lang="ru-RU" sz="1400" b="1" dirty="0">
                <a:solidFill>
                  <a:schemeClr val="tx1"/>
                </a:solidFill>
              </a:rPr>
              <a:t>Ряд </a:t>
            </a:r>
            <a:r>
              <a:rPr lang="en-US" sz="1400" b="1" dirty="0">
                <a:solidFill>
                  <a:schemeClr val="tx1"/>
                </a:solidFill>
              </a:rPr>
              <a:t>1 </a:t>
            </a:r>
            <a:r>
              <a:rPr lang="en-US" sz="1400" dirty="0">
                <a:solidFill>
                  <a:schemeClr val="tx1"/>
                </a:solidFill>
              </a:rPr>
              <a:t>EC9001 - AC9140B - AC8901 – AC8820 – D3080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ru-RU" sz="1400" b="1" dirty="0">
                <a:solidFill>
                  <a:schemeClr val="tx1"/>
                </a:solidFill>
              </a:rPr>
              <a:t>Ряд 2 </a:t>
            </a:r>
            <a:r>
              <a:rPr lang="en-US" sz="1400" dirty="0">
                <a:solidFill>
                  <a:schemeClr val="tx1"/>
                </a:solidFill>
              </a:rPr>
              <a:t>AS8810 – AS8901 – AS8606 – AS7051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ru-RU" sz="1400" dirty="0">
                <a:solidFill>
                  <a:schemeClr val="tx1"/>
                </a:solidFill>
              </a:rPr>
              <a:t>В мобильной версии по 2 товара в ряду</a:t>
            </a: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3636D6A-6792-41B4-AE53-53074ECEF822}"/>
              </a:ext>
            </a:extLst>
          </p:cNvPr>
          <p:cNvSpPr/>
          <p:nvPr/>
        </p:nvSpPr>
        <p:spPr>
          <a:xfrm>
            <a:off x="2925123" y="6117103"/>
            <a:ext cx="2540561" cy="29181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u="sng" dirty="0">
                <a:solidFill>
                  <a:schemeClr val="tx1"/>
                </a:solidFill>
              </a:rPr>
              <a:t>Все фены и фен-щетки </a:t>
            </a:r>
            <a:r>
              <a:rPr lang="en-US" sz="1100" b="1" u="sng" dirty="0">
                <a:solidFill>
                  <a:schemeClr val="tx1"/>
                </a:solidFill>
              </a:rPr>
              <a:t>Remington</a:t>
            </a:r>
            <a:endParaRPr lang="ru-RU" sz="1100" b="1" u="sng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083331-AAEF-4ABC-B169-CA0AB565453F}"/>
              </a:ext>
            </a:extLst>
          </p:cNvPr>
          <p:cNvSpPr txBox="1"/>
          <p:nvPr/>
        </p:nvSpPr>
        <p:spPr>
          <a:xfrm>
            <a:off x="545432" y="5732098"/>
            <a:ext cx="22715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 err="1"/>
              <a:t>Кликабельная</a:t>
            </a:r>
            <a:r>
              <a:rPr lang="ru-RU" sz="900" dirty="0"/>
              <a:t> кнопку с переходом на</a:t>
            </a:r>
            <a:r>
              <a:rPr lang="en-US" sz="900" dirty="0"/>
              <a:t> </a:t>
            </a:r>
            <a:r>
              <a:rPr lang="ru-RU" sz="900" dirty="0"/>
              <a:t>в</a:t>
            </a:r>
            <a:r>
              <a:rPr lang="ru-RU" sz="900" dirty="0">
                <a:solidFill>
                  <a:schemeClr val="tx1"/>
                </a:solidFill>
              </a:rPr>
              <a:t>се фены и фен-щетки </a:t>
            </a:r>
            <a:r>
              <a:rPr lang="en-US" sz="900" dirty="0">
                <a:solidFill>
                  <a:schemeClr val="tx1"/>
                </a:solidFill>
              </a:rPr>
              <a:t>Remington</a:t>
            </a:r>
            <a:endParaRPr lang="ru-RU" sz="900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  <a:hlinkClick r:id="rId3"/>
              </a:rPr>
              <a:t>https://www.mvideo.ru/product-list-page?q=remington&amp;category=feny-i-fen-shhetki-4889</a:t>
            </a:r>
            <a:endParaRPr lang="ru-RU" sz="900" dirty="0"/>
          </a:p>
          <a:p>
            <a:endParaRPr lang="ru-RU" sz="900" dirty="0">
              <a:solidFill>
                <a:schemeClr val="tx1"/>
              </a:solidFill>
            </a:endParaRPr>
          </a:p>
          <a:p>
            <a:r>
              <a:rPr lang="en-US" sz="900" dirty="0"/>
              <a:t> </a:t>
            </a:r>
            <a:endParaRPr lang="ru-RU" sz="900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353EB3C8-D4CB-4E58-9FB2-A22A0811AFDC}"/>
              </a:ext>
            </a:extLst>
          </p:cNvPr>
          <p:cNvSpPr/>
          <p:nvPr/>
        </p:nvSpPr>
        <p:spPr>
          <a:xfrm>
            <a:off x="9762714" y="1794914"/>
            <a:ext cx="1658819" cy="982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Это ПРИМЕР, список товаров слева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955C7F26-9E42-4B3E-BAF0-2D5DC237FBC4}"/>
              </a:ext>
            </a:extLst>
          </p:cNvPr>
          <p:cNvGrpSpPr/>
          <p:nvPr/>
        </p:nvGrpSpPr>
        <p:grpSpPr>
          <a:xfrm>
            <a:off x="2955514" y="189148"/>
            <a:ext cx="6737126" cy="1252844"/>
            <a:chOff x="2955514" y="189148"/>
            <a:chExt cx="6737126" cy="1252844"/>
          </a:xfrm>
        </p:grpSpPr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A9776E5C-ECFF-4E2E-8AC3-9E7C04D57F91}"/>
                </a:ext>
              </a:extLst>
            </p:cNvPr>
            <p:cNvSpPr/>
            <p:nvPr/>
          </p:nvSpPr>
          <p:spPr>
            <a:xfrm>
              <a:off x="5330283" y="194033"/>
              <a:ext cx="4362357" cy="1246578"/>
            </a:xfrm>
            <a:prstGeom prst="rect">
              <a:avLst/>
            </a:prstGeom>
            <a:solidFill>
              <a:srgbClr val="B6B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99A9240C-2B78-4CAC-A4DE-64628FC3A53A}"/>
                </a:ext>
              </a:extLst>
            </p:cNvPr>
            <p:cNvSpPr/>
            <p:nvPr/>
          </p:nvSpPr>
          <p:spPr>
            <a:xfrm>
              <a:off x="2955514" y="192545"/>
              <a:ext cx="662539" cy="1248065"/>
            </a:xfrm>
            <a:prstGeom prst="rect">
              <a:avLst/>
            </a:prstGeom>
            <a:solidFill>
              <a:srgbClr val="B6B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34A3C6-72B9-4D44-9D7D-0A0758ED9E60}"/>
                </a:ext>
              </a:extLst>
            </p:cNvPr>
            <p:cNvSpPr txBox="1"/>
            <p:nvPr/>
          </p:nvSpPr>
          <p:spPr>
            <a:xfrm>
              <a:off x="5330283" y="627843"/>
              <a:ext cx="2464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ФЕНЫ и ФЕН-ЩЕТКИ</a:t>
              </a: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634D8371-324C-4958-8AE0-325831F0B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144" b="29727"/>
            <a:stretch/>
          </p:blipFill>
          <p:spPr>
            <a:xfrm>
              <a:off x="3175590" y="192545"/>
              <a:ext cx="2154693" cy="1249447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430423E3-5FBA-4A8A-8AAF-F1219B13F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82" r="22255" b="21107"/>
            <a:stretch/>
          </p:blipFill>
          <p:spPr>
            <a:xfrm>
              <a:off x="7511461" y="189148"/>
              <a:ext cx="1558951" cy="1246722"/>
            </a:xfrm>
            <a:prstGeom prst="rect">
              <a:avLst/>
            </a:prstGeom>
          </p:spPr>
        </p:pic>
      </p:grp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D52CF5F-34F3-4406-A3A2-03EA514E27EC}"/>
              </a:ext>
            </a:extLst>
          </p:cNvPr>
          <p:cNvCxnSpPr>
            <a:cxnSpLocks/>
          </p:cNvCxnSpPr>
          <p:nvPr/>
        </p:nvCxnSpPr>
        <p:spPr>
          <a:xfrm>
            <a:off x="2656932" y="6227718"/>
            <a:ext cx="227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5123" y="3776256"/>
            <a:ext cx="5432623" cy="23913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D81B0E-841E-45F6-A68C-719D04F970F3}"/>
              </a:ext>
            </a:extLst>
          </p:cNvPr>
          <p:cNvSpPr txBox="1"/>
          <p:nvPr/>
        </p:nvSpPr>
        <p:spPr>
          <a:xfrm>
            <a:off x="9974145" y="271219"/>
            <a:ext cx="18731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>
                <a:solidFill>
                  <a:srgbClr val="00B0F0"/>
                </a:solidFill>
              </a:rPr>
              <a:t>REM_BANNER_06_GIRL_1228x340</a:t>
            </a:r>
            <a:endParaRPr lang="ru-RU" sz="1100" dirty="0">
              <a:solidFill>
                <a:srgbClr val="00B0F0"/>
              </a:solidFill>
            </a:endParaRPr>
          </a:p>
          <a:p>
            <a:r>
              <a:rPr lang="ru-RU" sz="1100" dirty="0">
                <a:solidFill>
                  <a:srgbClr val="00B0F0"/>
                </a:solidFill>
              </a:rPr>
              <a:t>Для Моб.: </a:t>
            </a:r>
            <a:r>
              <a:rPr lang="en-US" sz="1100" dirty="0">
                <a:solidFill>
                  <a:srgbClr val="00B0F0"/>
                </a:solidFill>
              </a:rPr>
              <a:t>REM_BANNER_MOB_0</a:t>
            </a:r>
            <a:r>
              <a:rPr lang="ru-RU" sz="1100" dirty="0">
                <a:solidFill>
                  <a:srgbClr val="00B0F0"/>
                </a:solidFill>
              </a:rPr>
              <a:t>6</a:t>
            </a:r>
            <a:r>
              <a:rPr lang="en-US" sz="1100" dirty="0">
                <a:solidFill>
                  <a:srgbClr val="00B0F0"/>
                </a:solidFill>
              </a:rPr>
              <a:t>_320x208</a:t>
            </a:r>
            <a:endParaRPr lang="ru-RU" sz="11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9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E12B40D-31C1-4D7E-B653-FAD914245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31" y="1723526"/>
            <a:ext cx="6135444" cy="2087028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B78F13A-E146-47D5-9750-1B154F0AB5F7}"/>
              </a:ext>
            </a:extLst>
          </p:cNvPr>
          <p:cNvSpPr/>
          <p:nvPr/>
        </p:nvSpPr>
        <p:spPr>
          <a:xfrm>
            <a:off x="276225" y="1723524"/>
            <a:ext cx="2872070" cy="2154209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ru-RU" sz="1400" dirty="0">
                <a:solidFill>
                  <a:srgbClr val="FF0000"/>
                </a:solidFill>
              </a:rPr>
              <a:t>Добавить список продуктов для листинга:</a:t>
            </a:r>
          </a:p>
          <a:p>
            <a:pPr algn="ctr"/>
            <a:endParaRPr lang="ru-RU" sz="1400" dirty="0">
              <a:solidFill>
                <a:srgbClr val="FF0000"/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ru-RU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Порядок </a:t>
            </a:r>
            <a:r>
              <a:rPr lang="ru-RU" sz="1400" dirty="0">
                <a:solidFill>
                  <a:schemeClr val="tx1"/>
                </a:solidFill>
              </a:rPr>
              <a:t>такой:</a:t>
            </a:r>
          </a:p>
          <a:p>
            <a:r>
              <a:rPr lang="ru-RU" sz="1400" b="1" dirty="0">
                <a:solidFill>
                  <a:schemeClr val="tx1"/>
                </a:solidFill>
              </a:rPr>
              <a:t>Ряд </a:t>
            </a:r>
            <a:r>
              <a:rPr lang="en-US" sz="1400" b="1" dirty="0">
                <a:solidFill>
                  <a:schemeClr val="tx1"/>
                </a:solidFill>
              </a:rPr>
              <a:t>1 </a:t>
            </a:r>
            <a:r>
              <a:rPr lang="en-US" sz="1400" dirty="0">
                <a:solidFill>
                  <a:schemeClr val="tx1"/>
                </a:solidFill>
              </a:rPr>
              <a:t>S</a:t>
            </a:r>
            <a:r>
              <a:rPr lang="ru-RU" sz="1400" dirty="0">
                <a:solidFill>
                  <a:schemeClr val="tx1"/>
                </a:solidFill>
              </a:rPr>
              <a:t>9001 – </a:t>
            </a:r>
            <a:r>
              <a:rPr lang="en-US" sz="1400" dirty="0">
                <a:solidFill>
                  <a:schemeClr val="tx1"/>
                </a:solidFill>
              </a:rPr>
              <a:t>S</a:t>
            </a:r>
            <a:r>
              <a:rPr lang="ru-RU" sz="1400" dirty="0">
                <a:solidFill>
                  <a:schemeClr val="tx1"/>
                </a:solidFill>
              </a:rPr>
              <a:t>9100</a:t>
            </a:r>
            <a:r>
              <a:rPr lang="en-US" sz="1400" dirty="0">
                <a:solidFill>
                  <a:schemeClr val="tx1"/>
                </a:solidFill>
              </a:rPr>
              <a:t>B</a:t>
            </a:r>
            <a:r>
              <a:rPr lang="ru-RU" sz="1400" dirty="0">
                <a:solidFill>
                  <a:schemeClr val="tx1"/>
                </a:solidFill>
              </a:rPr>
              <a:t> – </a:t>
            </a:r>
            <a:r>
              <a:rPr lang="en-US" sz="1400" dirty="0">
                <a:solidFill>
                  <a:schemeClr val="tx1"/>
                </a:solidFill>
              </a:rPr>
              <a:t>S</a:t>
            </a:r>
            <a:r>
              <a:rPr lang="ru-RU" sz="1400" dirty="0">
                <a:solidFill>
                  <a:schemeClr val="tx1"/>
                </a:solidFill>
              </a:rPr>
              <a:t>8901 – </a:t>
            </a:r>
            <a:r>
              <a:rPr lang="en-US" sz="1400" dirty="0">
                <a:solidFill>
                  <a:schemeClr val="tx1"/>
                </a:solidFill>
              </a:rPr>
              <a:t>S</a:t>
            </a:r>
            <a:r>
              <a:rPr lang="ru-RU" sz="1400" dirty="0">
                <a:solidFill>
                  <a:schemeClr val="tx1"/>
                </a:solidFill>
              </a:rPr>
              <a:t>8598 – </a:t>
            </a:r>
            <a:r>
              <a:rPr lang="en-US" sz="1400" dirty="0">
                <a:solidFill>
                  <a:schemeClr val="tx1"/>
                </a:solidFill>
              </a:rPr>
              <a:t>S</a:t>
            </a:r>
            <a:r>
              <a:rPr lang="ru-RU" sz="1400" dirty="0">
                <a:solidFill>
                  <a:schemeClr val="tx1"/>
                </a:solidFill>
              </a:rPr>
              <a:t>8500</a:t>
            </a:r>
          </a:p>
          <a:p>
            <a:r>
              <a:rPr lang="ru-RU" sz="1400" dirty="0">
                <a:solidFill>
                  <a:schemeClr val="tx1"/>
                </a:solidFill>
              </a:rPr>
              <a:t>В мобильной версии по 2 товара в ряду</a:t>
            </a:r>
          </a:p>
          <a:p>
            <a:endParaRPr lang="ru-RU" sz="1400" dirty="0">
              <a:solidFill>
                <a:schemeClr val="tx1"/>
              </a:solidFill>
            </a:endParaRPr>
          </a:p>
          <a:p>
            <a:pPr algn="ctr"/>
            <a:endParaRPr lang="ru-RU" sz="1400" dirty="0">
              <a:solidFill>
                <a:schemeClr val="tx1"/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DBA8791-616C-45B6-9A59-B246A4287520}"/>
              </a:ext>
            </a:extLst>
          </p:cNvPr>
          <p:cNvSpPr/>
          <p:nvPr/>
        </p:nvSpPr>
        <p:spPr>
          <a:xfrm>
            <a:off x="9401175" y="1897493"/>
            <a:ext cx="1664366" cy="1099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Это ПРИМЕР, список товаров слева</a:t>
            </a:r>
          </a:p>
        </p:txBody>
      </p: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57F966B4-87AD-49CF-83D7-4C716343B091}"/>
              </a:ext>
            </a:extLst>
          </p:cNvPr>
          <p:cNvGrpSpPr/>
          <p:nvPr/>
        </p:nvGrpSpPr>
        <p:grpSpPr>
          <a:xfrm>
            <a:off x="3305445" y="323711"/>
            <a:ext cx="6386196" cy="1368090"/>
            <a:chOff x="3305445" y="323711"/>
            <a:chExt cx="6386196" cy="1368090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9FC49E9D-4BA5-4416-8A0A-BD48B7E69662}"/>
                </a:ext>
              </a:extLst>
            </p:cNvPr>
            <p:cNvSpPr/>
            <p:nvPr/>
          </p:nvSpPr>
          <p:spPr>
            <a:xfrm>
              <a:off x="5827277" y="323711"/>
              <a:ext cx="3864364" cy="1368090"/>
            </a:xfrm>
            <a:prstGeom prst="rect">
              <a:avLst/>
            </a:prstGeom>
            <a:solidFill>
              <a:srgbClr val="949E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2741B548-9C75-4097-8944-4AC5AF1A1DFF}"/>
                </a:ext>
              </a:extLst>
            </p:cNvPr>
            <p:cNvSpPr/>
            <p:nvPr/>
          </p:nvSpPr>
          <p:spPr>
            <a:xfrm>
              <a:off x="3305445" y="327461"/>
              <a:ext cx="662539" cy="1364340"/>
            </a:xfrm>
            <a:prstGeom prst="rect">
              <a:avLst/>
            </a:prstGeom>
            <a:solidFill>
              <a:srgbClr val="A8B2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5D0709-0EC2-43C6-B968-C3268B33E5E9}"/>
                </a:ext>
              </a:extLst>
            </p:cNvPr>
            <p:cNvSpPr txBox="1"/>
            <p:nvPr/>
          </p:nvSpPr>
          <p:spPr>
            <a:xfrm>
              <a:off x="6433868" y="677042"/>
              <a:ext cx="2191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ВЫПРЯМИТЕЛИ ДЛЯ ВОЛОС</a:t>
              </a: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67150963-4BA3-454C-9A96-A46FCD2025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423"/>
            <a:stretch/>
          </p:blipFill>
          <p:spPr>
            <a:xfrm>
              <a:off x="3844521" y="324348"/>
              <a:ext cx="2251479" cy="1358030"/>
            </a:xfrm>
            <a:prstGeom prst="rect">
              <a:avLst/>
            </a:prstGeom>
          </p:spPr>
        </p:pic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B74E863-7AF4-4F18-BA3C-4BCEF93B08A9}"/>
              </a:ext>
            </a:extLst>
          </p:cNvPr>
          <p:cNvSpPr/>
          <p:nvPr/>
        </p:nvSpPr>
        <p:spPr>
          <a:xfrm>
            <a:off x="3330967" y="4330909"/>
            <a:ext cx="2765033" cy="30654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u="sng" dirty="0">
                <a:solidFill>
                  <a:schemeClr val="tx1"/>
                </a:solidFill>
              </a:rPr>
              <a:t>Все выпрямители для волос </a:t>
            </a:r>
            <a:r>
              <a:rPr lang="en-US" sz="1100" b="1" u="sng" dirty="0">
                <a:solidFill>
                  <a:schemeClr val="tx1"/>
                </a:solidFill>
              </a:rPr>
              <a:t>Remington</a:t>
            </a:r>
            <a:endParaRPr lang="ru-RU" sz="1100" b="1" u="sng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4AEFF-3DEF-4537-A0E8-3F99D04048A3}"/>
              </a:ext>
            </a:extLst>
          </p:cNvPr>
          <p:cNvSpPr txBox="1"/>
          <p:nvPr/>
        </p:nvSpPr>
        <p:spPr>
          <a:xfrm>
            <a:off x="388899" y="4175790"/>
            <a:ext cx="2650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 err="1"/>
              <a:t>Кликабельная</a:t>
            </a:r>
            <a:r>
              <a:rPr lang="ru-RU" sz="900" dirty="0"/>
              <a:t> кнопку с переходом на</a:t>
            </a:r>
          </a:p>
          <a:p>
            <a:r>
              <a:rPr lang="ru-RU" sz="900" dirty="0"/>
              <a:t>все выпрямители </a:t>
            </a:r>
            <a:r>
              <a:rPr lang="en-US" sz="900" dirty="0"/>
              <a:t>Remington</a:t>
            </a:r>
          </a:p>
          <a:p>
            <a:r>
              <a:rPr lang="en-US" sz="900" dirty="0">
                <a:hlinkClick r:id="rId5"/>
              </a:rPr>
              <a:t>https://www.mvideo.ru/product-list-page?q=remington&amp;category=vypryamiteli-volos-4895</a:t>
            </a:r>
            <a:endParaRPr lang="ru-RU" sz="900" dirty="0"/>
          </a:p>
          <a:p>
            <a:endParaRPr lang="ru-RU" sz="900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915395F3-A11E-4FB6-919B-EDC7B6B2ED07}"/>
              </a:ext>
            </a:extLst>
          </p:cNvPr>
          <p:cNvCxnSpPr/>
          <p:nvPr/>
        </p:nvCxnSpPr>
        <p:spPr>
          <a:xfrm>
            <a:off x="3038936" y="4450604"/>
            <a:ext cx="173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0E3C65-9987-4943-B5E7-F46F5F51BD20}"/>
              </a:ext>
            </a:extLst>
          </p:cNvPr>
          <p:cNvSpPr txBox="1"/>
          <p:nvPr/>
        </p:nvSpPr>
        <p:spPr>
          <a:xfrm>
            <a:off x="168676" y="195309"/>
            <a:ext cx="187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 страничка</a:t>
            </a:r>
          </a:p>
          <a:p>
            <a:r>
              <a:rPr lang="ru-RU" dirty="0"/>
              <a:t>Женская категория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B633CF-C240-444D-8EA5-161C8F9835B2}"/>
              </a:ext>
            </a:extLst>
          </p:cNvPr>
          <p:cNvSpPr txBox="1"/>
          <p:nvPr/>
        </p:nvSpPr>
        <p:spPr>
          <a:xfrm>
            <a:off x="9881413" y="530847"/>
            <a:ext cx="18731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>
                <a:solidFill>
                  <a:srgbClr val="00B0F0"/>
                </a:solidFill>
              </a:rPr>
              <a:t>REM_BANNER_07_GIRL_1228x340</a:t>
            </a:r>
            <a:endParaRPr lang="ru-RU" sz="1100" dirty="0">
              <a:solidFill>
                <a:srgbClr val="00B0F0"/>
              </a:solidFill>
            </a:endParaRPr>
          </a:p>
          <a:p>
            <a:r>
              <a:rPr lang="ru-RU" sz="1100" dirty="0">
                <a:solidFill>
                  <a:srgbClr val="00B0F0"/>
                </a:solidFill>
              </a:rPr>
              <a:t>Для Моб.: </a:t>
            </a:r>
            <a:r>
              <a:rPr lang="en-US" sz="1100" dirty="0">
                <a:solidFill>
                  <a:srgbClr val="00B0F0"/>
                </a:solidFill>
              </a:rPr>
              <a:t>REM_BANNER_MOB_0</a:t>
            </a:r>
            <a:r>
              <a:rPr lang="ru-RU" sz="1100" dirty="0">
                <a:solidFill>
                  <a:srgbClr val="00B0F0"/>
                </a:solidFill>
              </a:rPr>
              <a:t>7</a:t>
            </a:r>
            <a:r>
              <a:rPr lang="en-US" sz="1100" dirty="0">
                <a:solidFill>
                  <a:srgbClr val="00B0F0"/>
                </a:solidFill>
              </a:rPr>
              <a:t>_320x208</a:t>
            </a:r>
            <a:endParaRPr lang="ru-RU" sz="11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401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1A099A-8807-496D-9761-9BA8224D113E}"/>
              </a:ext>
            </a:extLst>
          </p:cNvPr>
          <p:cNvSpPr txBox="1"/>
          <p:nvPr/>
        </p:nvSpPr>
        <p:spPr>
          <a:xfrm>
            <a:off x="168676" y="195309"/>
            <a:ext cx="1873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 страничка</a:t>
            </a:r>
          </a:p>
          <a:p>
            <a:r>
              <a:rPr lang="ru-RU" dirty="0"/>
              <a:t>Женская категория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7928773-E0B4-400B-B1DA-E8F7848C115B}"/>
              </a:ext>
            </a:extLst>
          </p:cNvPr>
          <p:cNvSpPr/>
          <p:nvPr/>
        </p:nvSpPr>
        <p:spPr>
          <a:xfrm>
            <a:off x="336884" y="1525717"/>
            <a:ext cx="2374132" cy="1977879"/>
          </a:xfrm>
          <a:prstGeom prst="rect">
            <a:avLst/>
          </a:prstGeom>
          <a:solidFill>
            <a:schemeClr val="bg1">
              <a:lumMod val="8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ru-RU" sz="1400" dirty="0">
                <a:solidFill>
                  <a:srgbClr val="FF0000"/>
                </a:solidFill>
              </a:rPr>
              <a:t>Добавить список продуктов для листинга:</a:t>
            </a:r>
          </a:p>
          <a:p>
            <a:pPr algn="ctr"/>
            <a:endParaRPr lang="ru-RU" sz="1400" dirty="0">
              <a:solidFill>
                <a:srgbClr val="FF0000"/>
              </a:solidFill>
            </a:endParaRPr>
          </a:p>
          <a:p>
            <a:r>
              <a:rPr lang="ru-RU" sz="1400" b="1" dirty="0">
                <a:solidFill>
                  <a:schemeClr val="tx1"/>
                </a:solidFill>
              </a:rPr>
              <a:t>Ряд </a:t>
            </a:r>
            <a:r>
              <a:rPr lang="en-US" sz="1400" b="1" dirty="0">
                <a:solidFill>
                  <a:schemeClr val="tx1"/>
                </a:solidFill>
              </a:rPr>
              <a:t>1 </a:t>
            </a:r>
            <a:r>
              <a:rPr lang="en-US" sz="1400" dirty="0">
                <a:solidFill>
                  <a:schemeClr val="tx1"/>
                </a:solidFill>
              </a:rPr>
              <a:t>CI91W1B – CI89H1 – CI83V6 – Ci6525 – CI5538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ru-RU" sz="1400" b="1" dirty="0">
                <a:solidFill>
                  <a:schemeClr val="tx1"/>
                </a:solidFill>
              </a:rPr>
              <a:t>Ряд 2 </a:t>
            </a:r>
            <a:r>
              <a:rPr lang="en-US" sz="1400" dirty="0">
                <a:solidFill>
                  <a:schemeClr val="tx1"/>
                </a:solidFill>
              </a:rPr>
              <a:t>S</a:t>
            </a:r>
            <a:r>
              <a:rPr lang="ru-RU" sz="1400" dirty="0">
                <a:solidFill>
                  <a:schemeClr val="tx1"/>
                </a:solidFill>
              </a:rPr>
              <a:t>8670 – </a:t>
            </a:r>
            <a:r>
              <a:rPr lang="en-US" sz="1400" dirty="0">
                <a:solidFill>
                  <a:schemeClr val="tx1"/>
                </a:solidFill>
              </a:rPr>
              <a:t>S</a:t>
            </a:r>
            <a:r>
              <a:rPr lang="ru-RU" sz="1400" dirty="0">
                <a:solidFill>
                  <a:schemeClr val="tx1"/>
                </a:solidFill>
              </a:rPr>
              <a:t>3580 - </a:t>
            </a:r>
            <a:r>
              <a:rPr lang="en-US" sz="1400" dirty="0">
                <a:solidFill>
                  <a:schemeClr val="tx1"/>
                </a:solidFill>
              </a:rPr>
              <a:t>H</a:t>
            </a:r>
            <a:r>
              <a:rPr lang="ru-RU" sz="1400" dirty="0">
                <a:solidFill>
                  <a:schemeClr val="tx1"/>
                </a:solidFill>
              </a:rPr>
              <a:t>5670</a:t>
            </a:r>
          </a:p>
          <a:p>
            <a:pPr algn="ctr"/>
            <a:r>
              <a:rPr lang="ru-RU" sz="1400" dirty="0">
                <a:solidFill>
                  <a:schemeClr val="tx1"/>
                </a:solidFill>
              </a:rPr>
              <a:t>В мобильной версии по 2 товара в ряду</a:t>
            </a:r>
          </a:p>
          <a:p>
            <a:pPr algn="ctr"/>
            <a:endParaRPr lang="ru-RU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ru-RU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E27DA30-3AE7-47C3-9BAA-88E91273E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45"/>
          <a:stretch/>
        </p:blipFill>
        <p:spPr>
          <a:xfrm>
            <a:off x="2884271" y="1623594"/>
            <a:ext cx="6166146" cy="1610494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7632B1A-BC27-484C-BF37-BAC267E1ADE1}"/>
              </a:ext>
            </a:extLst>
          </p:cNvPr>
          <p:cNvSpPr/>
          <p:nvPr/>
        </p:nvSpPr>
        <p:spPr>
          <a:xfrm>
            <a:off x="3061213" y="6089789"/>
            <a:ext cx="2540561" cy="30654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b="1" u="sng" dirty="0">
                <a:solidFill>
                  <a:schemeClr val="tx1"/>
                </a:solidFill>
              </a:rPr>
              <a:t>Все щипцы для завивки </a:t>
            </a:r>
            <a:r>
              <a:rPr lang="en-US" sz="1100" b="1" u="sng" dirty="0">
                <a:solidFill>
                  <a:schemeClr val="tx1"/>
                </a:solidFill>
              </a:rPr>
              <a:t>Remington</a:t>
            </a:r>
            <a:endParaRPr lang="ru-RU" sz="1100" b="1" u="sng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542264-7660-4FB9-90D3-669EA15EC5B4}"/>
              </a:ext>
            </a:extLst>
          </p:cNvPr>
          <p:cNvSpPr txBox="1"/>
          <p:nvPr/>
        </p:nvSpPr>
        <p:spPr>
          <a:xfrm>
            <a:off x="535706" y="5934670"/>
            <a:ext cx="2175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 err="1"/>
              <a:t>Кликабельная</a:t>
            </a:r>
            <a:r>
              <a:rPr lang="ru-RU" sz="900" dirty="0"/>
              <a:t> кнопку с переходом на</a:t>
            </a:r>
          </a:p>
          <a:p>
            <a:r>
              <a:rPr lang="ru-RU" sz="900" dirty="0"/>
              <a:t>все щипцы </a:t>
            </a:r>
            <a:r>
              <a:rPr lang="en-US" sz="900" dirty="0"/>
              <a:t>Remington</a:t>
            </a:r>
          </a:p>
          <a:p>
            <a:r>
              <a:rPr lang="en-US" sz="900" dirty="0">
                <a:hlinkClick r:id="rId4"/>
              </a:rPr>
              <a:t>https://www.mvideo.ru/product-list-page?q=remington&amp;category=elektroshhipcy-4892</a:t>
            </a:r>
            <a:endParaRPr lang="en-US" sz="900" dirty="0"/>
          </a:p>
          <a:p>
            <a:endParaRPr lang="ru-RU" sz="900" dirty="0"/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21C1F08-BDF6-4BD3-8404-A7599226C249}"/>
              </a:ext>
            </a:extLst>
          </p:cNvPr>
          <p:cNvGrpSpPr/>
          <p:nvPr/>
        </p:nvGrpSpPr>
        <p:grpSpPr>
          <a:xfrm>
            <a:off x="2884271" y="155545"/>
            <a:ext cx="6336274" cy="1370171"/>
            <a:chOff x="2884271" y="155545"/>
            <a:chExt cx="6336274" cy="1370171"/>
          </a:xfrm>
        </p:grpSpPr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6508F3EC-082E-4240-B2E8-6B396E1EA348}"/>
                </a:ext>
              </a:extLst>
            </p:cNvPr>
            <p:cNvSpPr/>
            <p:nvPr/>
          </p:nvSpPr>
          <p:spPr>
            <a:xfrm>
              <a:off x="5356181" y="157626"/>
              <a:ext cx="3864364" cy="1368090"/>
            </a:xfrm>
            <a:prstGeom prst="rect">
              <a:avLst/>
            </a:prstGeom>
            <a:solidFill>
              <a:srgbClr val="B6B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EFF9ED44-A676-4057-83BE-164DF89A811C}"/>
                </a:ext>
              </a:extLst>
            </p:cNvPr>
            <p:cNvSpPr/>
            <p:nvPr/>
          </p:nvSpPr>
          <p:spPr>
            <a:xfrm>
              <a:off x="2884271" y="155545"/>
              <a:ext cx="662539" cy="1352401"/>
            </a:xfrm>
            <a:prstGeom prst="rect">
              <a:avLst/>
            </a:prstGeom>
            <a:solidFill>
              <a:srgbClr val="B6B6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8D51B66B-10D6-42B6-BDA6-038B64347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53040" y="155545"/>
              <a:ext cx="1996911" cy="135240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31718BC-E16A-463C-8822-48E16F9013EB}"/>
                </a:ext>
              </a:extLst>
            </p:cNvPr>
            <p:cNvSpPr txBox="1"/>
            <p:nvPr/>
          </p:nvSpPr>
          <p:spPr>
            <a:xfrm>
              <a:off x="5903819" y="508579"/>
              <a:ext cx="2537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ЩИПЦЫ ДЛЯ ЗАВИВКИ и СТАЙЛЕРЫ</a:t>
              </a:r>
            </a:p>
          </p:txBody>
        </p:sp>
      </p:grp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7FCBC5E8-87CF-4D68-8BB3-5C7B20A2BA96}"/>
              </a:ext>
            </a:extLst>
          </p:cNvPr>
          <p:cNvSpPr/>
          <p:nvPr/>
        </p:nvSpPr>
        <p:spPr>
          <a:xfrm>
            <a:off x="9369311" y="1722407"/>
            <a:ext cx="1578090" cy="798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Это ПРИМЕР, список товаров слева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E230B02D-D139-4DF0-B882-4ADC8B325455}"/>
              </a:ext>
            </a:extLst>
          </p:cNvPr>
          <p:cNvCxnSpPr/>
          <p:nvPr/>
        </p:nvCxnSpPr>
        <p:spPr>
          <a:xfrm>
            <a:off x="2711016" y="6123120"/>
            <a:ext cx="173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271" y="3429000"/>
            <a:ext cx="3982196" cy="18379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520B66-0C98-4402-A9BC-3C2C23ABD964}"/>
              </a:ext>
            </a:extLst>
          </p:cNvPr>
          <p:cNvSpPr txBox="1"/>
          <p:nvPr/>
        </p:nvSpPr>
        <p:spPr>
          <a:xfrm>
            <a:off x="9532828" y="372311"/>
            <a:ext cx="187318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>
                <a:solidFill>
                  <a:srgbClr val="00B0F0"/>
                </a:solidFill>
              </a:rPr>
              <a:t>REM_BANNER_08_GIRL_1228x340</a:t>
            </a:r>
            <a:endParaRPr lang="ru-RU" sz="1100" dirty="0">
              <a:solidFill>
                <a:srgbClr val="00B0F0"/>
              </a:solidFill>
            </a:endParaRPr>
          </a:p>
          <a:p>
            <a:r>
              <a:rPr lang="ru-RU" sz="1100" dirty="0">
                <a:solidFill>
                  <a:srgbClr val="00B0F0"/>
                </a:solidFill>
              </a:rPr>
              <a:t>Для Моб.: </a:t>
            </a:r>
            <a:r>
              <a:rPr lang="en-US" sz="1100" dirty="0">
                <a:solidFill>
                  <a:srgbClr val="00B0F0"/>
                </a:solidFill>
              </a:rPr>
              <a:t>REM_BANNER_MOB_0</a:t>
            </a:r>
            <a:r>
              <a:rPr lang="ru-RU" sz="1100" dirty="0">
                <a:solidFill>
                  <a:srgbClr val="00B0F0"/>
                </a:solidFill>
              </a:rPr>
              <a:t>8</a:t>
            </a:r>
            <a:r>
              <a:rPr lang="en-US" sz="1100" dirty="0">
                <a:solidFill>
                  <a:srgbClr val="00B0F0"/>
                </a:solidFill>
              </a:rPr>
              <a:t>_320x208</a:t>
            </a:r>
            <a:endParaRPr lang="ru-RU" sz="11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7992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673</Words>
  <Application>Microsoft Office PowerPoint</Application>
  <PresentationFormat>Широкоэкранный</PresentationFormat>
  <Paragraphs>120</Paragraphs>
  <Slides>6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Sokolnikova, Olga</dc:creator>
  <cp:lastModifiedBy>Alexander</cp:lastModifiedBy>
  <cp:revision>22</cp:revision>
  <dcterms:created xsi:type="dcterms:W3CDTF">2021-11-09T06:12:21Z</dcterms:created>
  <dcterms:modified xsi:type="dcterms:W3CDTF">2021-11-24T23:07:46Z</dcterms:modified>
</cp:coreProperties>
</file>